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66" r:id="rId4"/>
    <p:sldId id="267" r:id="rId5"/>
    <p:sldId id="269" r:id="rId6"/>
    <p:sldId id="268" r:id="rId7"/>
    <p:sldId id="276" r:id="rId8"/>
    <p:sldId id="258" r:id="rId9"/>
    <p:sldId id="265" r:id="rId10"/>
    <p:sldId id="259" r:id="rId11"/>
    <p:sldId id="270" r:id="rId12"/>
    <p:sldId id="271" r:id="rId13"/>
    <p:sldId id="272" r:id="rId14"/>
    <p:sldId id="278" r:id="rId15"/>
    <p:sldId id="277" r:id="rId16"/>
    <p:sldId id="274" r:id="rId17"/>
    <p:sldId id="273" r:id="rId18"/>
    <p:sldId id="260" r:id="rId19"/>
    <p:sldId id="275" r:id="rId20"/>
    <p:sldId id="262" r:id="rId21"/>
    <p:sldId id="263" r:id="rId22"/>
    <p:sldId id="261" r:id="rId23"/>
    <p:sldId id="264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34170A-6C26-493B-B4AC-7B398C01BB66}" type="datetimeFigureOut">
              <a:rPr kumimoji="1" lang="ja-JP" altLang="en-US" smtClean="0"/>
              <a:t>2016/11/27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AE5F28-91E5-479D-8061-6EF451B24EB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66672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人と出会って、縁になる。話すことから始まる、縁を作ろう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AE5F28-91E5-479D-8061-6EF451B24EBA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0863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教科書にも載ってて、絶対みんな知ってる。けど、実際あまり目にしない。この規模のものはとくに見たことない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AE5F28-91E5-479D-8061-6EF451B24EBA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547727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Web</a:t>
            </a:r>
            <a:r>
              <a:rPr kumimoji="1" lang="ja-JP" altLang="en-US" dirty="0"/>
              <a:t>サイトを見せる。（鉄兵の番）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AE5F28-91E5-479D-8061-6EF451B24EBA}" type="slidenum">
              <a:rPr kumimoji="1" lang="ja-JP" altLang="en-US" smtClean="0"/>
              <a:t>18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18478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AE5F28-91E5-479D-8061-6EF451B24EBA}" type="slidenum">
              <a:rPr kumimoji="1" lang="ja-JP" altLang="en-US" smtClean="0"/>
              <a:t>23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43019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noFill/>
          <a:ln>
            <a:solidFill>
              <a:schemeClr val="accent1"/>
            </a:solidFill>
          </a:ln>
        </p:spPr>
        <p:txBody>
          <a:bodyPr/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タイトル 8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32572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noFill/>
          <a:ln>
            <a:solidFill>
              <a:schemeClr val="accent1"/>
            </a:solidFill>
          </a:ln>
        </p:spPr>
        <p:txBody>
          <a:bodyPr anchor="ctr">
            <a:normAutofit/>
          </a:bodyPr>
          <a:lstStyle>
            <a:lvl1pPr>
              <a:defRPr sz="5400"/>
            </a:lvl1pPr>
          </a:lstStyle>
          <a:p>
            <a:pPr lvl="0"/>
            <a:r>
              <a:rPr lang="ja-JP" altLang="en-US" sz="4400" dirty="0"/>
              <a:t>真ん中一行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CEF3B-A037-46D0-B02C-1428F07E9383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E482DC-2269-4F26-9D2A-7E44B1A4CD8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タイトル 8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732572"/>
          </a:xfr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7896346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688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036320"/>
            <a:ext cx="4937760" cy="4832774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036320"/>
            <a:ext cx="4937760" cy="483277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11/27/2016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pPr/>
              <a:t>11/27/2016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dirty="0"/>
              <a:pPr/>
              <a:t>11/27/2016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7230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063406"/>
            <a:ext cx="10058400" cy="52378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11/27/2016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00442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0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今日</a:t>
            </a:r>
            <a:r>
              <a:rPr lang="ja-JP" altLang="en-US"/>
              <a:t>から</a:t>
            </a:r>
            <a:r>
              <a:rPr kumimoji="1" lang="ja-JP" altLang="en-US"/>
              <a:t>あなた</a:t>
            </a:r>
            <a:r>
              <a:rPr kumimoji="1" lang="ja-JP" altLang="en-US" dirty="0"/>
              <a:t>も</a:t>
            </a:r>
            <a:br>
              <a:rPr kumimoji="1" lang="en-US" altLang="ja-JP" dirty="0"/>
            </a:br>
            <a:r>
              <a:rPr kumimoji="1" lang="ja-JP" altLang="en-US" dirty="0"/>
              <a:t>棚田ファン♡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いなかソン</a:t>
            </a:r>
            <a:r>
              <a:rPr kumimoji="1" lang="en-US" altLang="ja-JP" dirty="0"/>
              <a:t>In</a:t>
            </a:r>
            <a:r>
              <a:rPr kumimoji="1" lang="ja-JP" altLang="en-US" dirty="0"/>
              <a:t>南島原</a:t>
            </a:r>
            <a:endParaRPr kumimoji="1" lang="en-US" altLang="ja-JP" dirty="0"/>
          </a:p>
          <a:p>
            <a:r>
              <a:rPr kumimoji="1" lang="ja-JP" altLang="en-US" dirty="0"/>
              <a:t>棚田愛チーム</a:t>
            </a:r>
          </a:p>
        </p:txBody>
      </p:sp>
    </p:spTree>
    <p:extLst>
      <p:ext uri="{BB962C8B-B14F-4D97-AF65-F5344CB8AC3E}">
        <p14:creationId xmlns:p14="http://schemas.microsoft.com/office/powerpoint/2010/main" val="3501495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棚田はキャッチーでわかりやすいコンテンツである！</a:t>
            </a: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まず、棚田でいくワケ</a:t>
            </a:r>
          </a:p>
        </p:txBody>
      </p:sp>
    </p:spTree>
    <p:extLst>
      <p:ext uri="{BB962C8B-B14F-4D97-AF65-F5344CB8AC3E}">
        <p14:creationId xmlns:p14="http://schemas.microsoft.com/office/powerpoint/2010/main" val="32619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63640" y="1063625"/>
            <a:ext cx="9325046" cy="5237163"/>
          </a:xfrm>
        </p:spPr>
      </p:pic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これが棚田だ！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86522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3640" y="1063625"/>
            <a:ext cx="9325046" cy="5237163"/>
          </a:xfrm>
        </p:spPr>
      </p:pic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しかも石垣</a:t>
            </a:r>
            <a:r>
              <a:rPr kumimoji="1" lang="ja-JP" altLang="en-US" dirty="0"/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7969681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3640" y="1063625"/>
            <a:ext cx="9325046" cy="5237163"/>
          </a:xfrm>
        </p:spPr>
      </p:pic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オトナもはしゃぐ！（特に左から三番目）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78642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8291" y="1063625"/>
            <a:ext cx="7855744" cy="5237163"/>
          </a:xfrm>
        </p:spPr>
      </p:pic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この圧巻！</a:t>
            </a:r>
          </a:p>
        </p:txBody>
      </p:sp>
    </p:spTree>
    <p:extLst>
      <p:ext uri="{BB962C8B-B14F-4D97-AF65-F5344CB8AC3E}">
        <p14:creationId xmlns:p14="http://schemas.microsoft.com/office/powerpoint/2010/main" val="2946883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8291" y="1063625"/>
            <a:ext cx="7855744" cy="5237163"/>
          </a:xfrm>
        </p:spPr>
      </p:pic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そして癒し</a:t>
            </a:r>
            <a:r>
              <a:rPr lang="ja-JP" altLang="en-US" dirty="0"/>
              <a:t>・・・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34674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コンテンツ プレースホルダー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米を作っている！！</a:t>
            </a:r>
            <a:endParaRPr kumimoji="1" lang="en-US" altLang="ja-JP" dirty="0"/>
          </a:p>
          <a:p>
            <a:endParaRPr lang="en-US" altLang="ja-JP" dirty="0"/>
          </a:p>
          <a:p>
            <a:r>
              <a:rPr lang="ja-JP" altLang="en-US" sz="3600" dirty="0"/>
              <a:t>世界有数の食いしん坊である日本人にとって、一番大事な食べ物は「お米」である。</a:t>
            </a:r>
            <a:endParaRPr kumimoji="1" lang="en-US" altLang="ja-JP" sz="3600" dirty="0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さらに棚田では</a:t>
            </a:r>
          </a:p>
        </p:txBody>
      </p:sp>
    </p:spTree>
    <p:extLst>
      <p:ext uri="{BB962C8B-B14F-4D97-AF65-F5344CB8AC3E}">
        <p14:creationId xmlns:p14="http://schemas.microsoft.com/office/powerpoint/2010/main" val="34677392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棚田では、二毛作が行われている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米を収穫した後に、じゃがいもや玉ねぎを植え、</a:t>
            </a:r>
            <a:r>
              <a:rPr kumimoji="1" lang="en-US" altLang="ja-JP" dirty="0"/>
              <a:t>6</a:t>
            </a:r>
            <a:r>
              <a:rPr kumimoji="1" lang="ja-JP" altLang="en-US" dirty="0"/>
              <a:t>月の引水解禁からまた米を作る</a:t>
            </a:r>
            <a:endParaRPr kumimoji="1" lang="en-US" altLang="ja-JP" dirty="0"/>
          </a:p>
          <a:p>
            <a:r>
              <a:rPr kumimoji="1" lang="ja-JP" altLang="en-US" dirty="0"/>
              <a:t>棚田のお米はとても貴重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特に上のほうの棚田で作られたお米は、日がよく当たることと、島原の</a:t>
            </a:r>
            <a:r>
              <a:rPr lang="ja-JP" altLang="en-US" dirty="0"/>
              <a:t>いい水で、大変おいしいお米になる</a:t>
            </a:r>
            <a:endParaRPr lang="en-US" altLang="ja-JP" dirty="0"/>
          </a:p>
          <a:p>
            <a:pPr lvl="1"/>
            <a:r>
              <a:rPr lang="ja-JP" altLang="en-US" dirty="0"/>
              <a:t>そのため、普通のお米よりも非常に高い値段が付いている</a:t>
            </a:r>
            <a:endParaRPr lang="en-US" altLang="ja-JP" dirty="0"/>
          </a:p>
          <a:p>
            <a:pPr lvl="1"/>
            <a:r>
              <a:rPr kumimoji="1" lang="ja-JP" altLang="en-US" dirty="0"/>
              <a:t>ただし、量が取れないため、一般には出回らず、すべて農家からの直接販売で、特定のお得意様のみに売られている</a:t>
            </a:r>
            <a:endParaRPr kumimoji="1" lang="en-US" altLang="ja-JP" dirty="0"/>
          </a:p>
          <a:p>
            <a:r>
              <a:rPr kumimoji="1" lang="ja-JP" altLang="en-US" dirty="0"/>
              <a:t>棚田は存亡の危機を迎えている</a:t>
            </a:r>
            <a:endParaRPr kumimoji="1" lang="en-US" altLang="ja-JP" dirty="0"/>
          </a:p>
          <a:p>
            <a:pPr lvl="1"/>
            <a:r>
              <a:rPr lang="ja-JP" altLang="en-US" dirty="0"/>
              <a:t>いくらいい値段で売れるとしても、あまりに作業が大変であり、代々棚田で農業をしてきた馬場さんでさえ、ほかの棚田まで引き受けるのは「うんざり」するほど</a:t>
            </a:r>
            <a:endParaRPr lang="en-US" altLang="ja-JP" dirty="0"/>
          </a:p>
          <a:p>
            <a:pPr lvl="1"/>
            <a:r>
              <a:rPr lang="ja-JP" altLang="en-US" dirty="0"/>
              <a:t>見た目</a:t>
            </a:r>
            <a:r>
              <a:rPr kumimoji="1" lang="ja-JP" altLang="en-US" dirty="0"/>
              <a:t>基準さえ満たせば、うまかろうとまずかろうと</a:t>
            </a:r>
            <a:r>
              <a:rPr kumimoji="1" lang="en-US" altLang="ja-JP" dirty="0"/>
              <a:t>JA</a:t>
            </a:r>
            <a:r>
              <a:rPr kumimoji="1" lang="ja-JP" altLang="en-US" dirty="0"/>
              <a:t>が買ってくれるし、数少ない後継者たちも、平地の畑へ流れがち</a:t>
            </a:r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棚田について聞いてきた</a:t>
            </a:r>
          </a:p>
        </p:txBody>
      </p:sp>
    </p:spTree>
    <p:extLst>
      <p:ext uri="{BB962C8B-B14F-4D97-AF65-F5344CB8AC3E}">
        <p14:creationId xmlns:p14="http://schemas.microsoft.com/office/powerpoint/2010/main" val="2384392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棚田ファンクラブになって、</a:t>
            </a:r>
            <a:endParaRPr lang="en-US" altLang="ja-JP" dirty="0"/>
          </a:p>
          <a:p>
            <a:r>
              <a:rPr lang="ja-JP" altLang="en-US" dirty="0"/>
              <a:t>「幻の棚田米」</a:t>
            </a:r>
            <a:endParaRPr lang="en-US" altLang="ja-JP" dirty="0"/>
          </a:p>
          <a:p>
            <a:r>
              <a:rPr lang="ja-JP" altLang="en-US" dirty="0"/>
              <a:t>を毎日の食卓に！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棚田ファンクラブを作ろう</a:t>
            </a:r>
          </a:p>
        </p:txBody>
      </p:sp>
    </p:spTree>
    <p:extLst>
      <p:ext uri="{BB962C8B-B14F-4D97-AF65-F5344CB8AC3E}">
        <p14:creationId xmlns:p14="http://schemas.microsoft.com/office/powerpoint/2010/main" val="1569669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幻の棚田米が食べたい人、米を愛してやまない人</a:t>
            </a:r>
            <a:endParaRPr lang="en-US" altLang="ja-JP" dirty="0"/>
          </a:p>
          <a:p>
            <a:r>
              <a:rPr lang="ja-JP" altLang="en-US" dirty="0"/>
              <a:t>「限定」の言葉に弱い人</a:t>
            </a:r>
            <a:endParaRPr lang="en-US" altLang="ja-JP" dirty="0"/>
          </a:p>
          <a:p>
            <a:r>
              <a:rPr lang="ja-JP" altLang="en-US" sz="3200" b="1" dirty="0"/>
              <a:t>棚田好き、石垣好き、地形好きの人</a:t>
            </a:r>
            <a:endParaRPr lang="en-US" altLang="ja-JP" sz="3200" b="1" dirty="0"/>
          </a:p>
          <a:p>
            <a:r>
              <a:rPr lang="ja-JP" altLang="en-US" dirty="0"/>
              <a:t>日本の農業をなんとかしたい、棚田という遺産を残したい人</a:t>
            </a:r>
            <a:endParaRPr lang="en-US" altLang="ja-JP" dirty="0"/>
          </a:p>
          <a:p>
            <a:r>
              <a:rPr lang="ja-JP" altLang="en-US" sz="2800" dirty="0"/>
              <a:t>やむなく南島原を離れた南島原の子供たち、その子供たち</a:t>
            </a:r>
            <a:endParaRPr lang="en-US" altLang="ja-JP" sz="2800" dirty="0"/>
          </a:p>
          <a:p>
            <a:r>
              <a:rPr lang="ja-JP" altLang="en-US" sz="3600" dirty="0"/>
              <a:t>南島原に来たことがある、ちょっとした縁のある人</a:t>
            </a:r>
            <a:endParaRPr lang="en-US" altLang="ja-JP" sz="3600" dirty="0"/>
          </a:p>
          <a:p>
            <a:endParaRPr kumimoji="1" lang="ja-JP" altLang="en-US" dirty="0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どんな人が棚田ファンになるか</a:t>
            </a:r>
          </a:p>
        </p:txBody>
      </p:sp>
    </p:spTree>
    <p:extLst>
      <p:ext uri="{BB962C8B-B14F-4D97-AF65-F5344CB8AC3E}">
        <p14:creationId xmlns:p14="http://schemas.microsoft.com/office/powerpoint/2010/main" val="325288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地元の人は口をそろえて</a:t>
            </a:r>
            <a:endParaRPr kumimoji="1" lang="en-US" altLang="ja-JP" dirty="0"/>
          </a:p>
          <a:p>
            <a:r>
              <a:rPr kumimoji="1" lang="ja-JP" altLang="en-US" dirty="0"/>
              <a:t>「</a:t>
            </a:r>
            <a:r>
              <a:rPr kumimoji="1" lang="ja-JP" altLang="en-US" dirty="0"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rPr>
              <a:t>島原にはなんにもない</a:t>
            </a:r>
            <a:r>
              <a:rPr kumimoji="1" lang="ja-JP" altLang="en-US" dirty="0"/>
              <a:t>」</a:t>
            </a:r>
            <a:endParaRPr kumimoji="1" lang="en-US" altLang="ja-JP" dirty="0"/>
          </a:p>
          <a:p>
            <a:r>
              <a:rPr kumimoji="1" lang="ja-JP" altLang="en-US" dirty="0"/>
              <a:t>と言っていますが、</a:t>
            </a:r>
            <a:endParaRPr kumimoji="1" lang="en-US" altLang="ja-JP" dirty="0"/>
          </a:p>
          <a:p>
            <a:r>
              <a:rPr kumimoji="1" lang="ja-JP" altLang="en-US" dirty="0"/>
              <a:t>本当でしょうか？</a:t>
            </a: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南島原にはホントになんにもないのか問題</a:t>
            </a:r>
          </a:p>
        </p:txBody>
      </p:sp>
    </p:spTree>
    <p:extLst>
      <p:ext uri="{BB962C8B-B14F-4D97-AF65-F5344CB8AC3E}">
        <p14:creationId xmlns:p14="http://schemas.microsoft.com/office/powerpoint/2010/main" val="3365024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棚田ファンのハピネスは？</a:t>
            </a:r>
          </a:p>
        </p:txBody>
      </p:sp>
    </p:spTree>
    <p:extLst>
      <p:ext uri="{BB962C8B-B14F-4D97-AF65-F5344CB8AC3E}">
        <p14:creationId xmlns:p14="http://schemas.microsoft.com/office/powerpoint/2010/main" val="5432891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突然大勢のお客が押し寄せた地域の負担・弊害は、地域にも観光にも悪影響を及ぼす。</a:t>
            </a:r>
            <a:endParaRPr lang="en-US" altLang="ja-JP" dirty="0"/>
          </a:p>
          <a:p>
            <a:r>
              <a:rPr lang="ja-JP" altLang="en-US" dirty="0"/>
              <a:t>大勢が押し寄せることなく、興味をもって訪れる少数の旅行者をターゲットとすることで、長期的で、持続可能な計画を立てることができる。</a:t>
            </a:r>
            <a:endParaRPr lang="en-US" altLang="ja-JP" dirty="0"/>
          </a:p>
          <a:p>
            <a:r>
              <a:rPr kumimoji="1" lang="ja-JP" altLang="en-US" dirty="0"/>
              <a:t>田植えから収穫までのタイムラグと、その間継続する生産者とファンとの</a:t>
            </a:r>
            <a:r>
              <a:rPr lang="ja-JP" altLang="en-US" dirty="0"/>
              <a:t>「細く長い」交流によって、多角的かつ深みのある情報を届けることができる。ガイドブックには載っていない、当事者の生の声を届けることで、ファンの期待感を高め、棚田米のブランド価値を高めることができる。</a:t>
            </a:r>
            <a:endParaRPr lang="en-US" altLang="ja-JP" dirty="0"/>
          </a:p>
          <a:p>
            <a:r>
              <a:rPr lang="ja-JP" altLang="en-US" dirty="0"/>
              <a:t>また、外部に「友人」を持つことで、南島原の中だけでは見えなかった新しい価値を発掘し、強みを生み出すきっかけを持つことができる。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ja-JP" altLang="en-US" dirty="0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南島原のハピネスは？</a:t>
            </a:r>
          </a:p>
        </p:txBody>
      </p:sp>
    </p:spTree>
    <p:extLst>
      <p:ext uri="{BB962C8B-B14F-4D97-AF65-F5344CB8AC3E}">
        <p14:creationId xmlns:p14="http://schemas.microsoft.com/office/powerpoint/2010/main" val="8792552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棚田でマニアを集めた手法を、</a:t>
            </a:r>
            <a:endParaRPr kumimoji="1" lang="en-US" altLang="ja-JP" dirty="0"/>
          </a:p>
          <a:p>
            <a:r>
              <a:rPr kumimoji="1" lang="ja-JP" altLang="en-US" dirty="0"/>
              <a:t>ほかのマニアの集客にも応用</a:t>
            </a:r>
            <a:r>
              <a:rPr lang="ja-JP" altLang="en-US" dirty="0"/>
              <a:t>できる</a:t>
            </a:r>
            <a:r>
              <a:rPr kumimoji="1" lang="ja-JP" altLang="en-US" dirty="0"/>
              <a:t>。</a:t>
            </a: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棚田ファンクラブからの横展開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783525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>
                <a:solidFill>
                  <a:srgbClr val="0070C0"/>
                </a:solidFill>
              </a:rPr>
              <a:t>どこに、なにが、あるのでしょう？そこまでどうやっていけばいいの？</a:t>
            </a:r>
            <a:endParaRPr kumimoji="1"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0070C0"/>
                </a:solidFill>
              </a:rPr>
              <a:t>そうめん、どこで食べて、どこで買ったらいいのですか？</a:t>
            </a:r>
            <a:endParaRPr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0070C0"/>
                </a:solidFill>
              </a:rPr>
              <a:t>どうしてお酒をこんなに作っているの？特徴は？</a:t>
            </a:r>
            <a:endParaRPr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0070C0"/>
                </a:solidFill>
              </a:rPr>
              <a:t>なんで温泉が出るの？</a:t>
            </a:r>
            <a:endParaRPr lang="en-US" altLang="ja-JP" dirty="0">
              <a:solidFill>
                <a:srgbClr val="0070C0"/>
              </a:solidFill>
            </a:endParaRPr>
          </a:p>
          <a:p>
            <a:r>
              <a:rPr lang="ja-JP" altLang="en-US" dirty="0">
                <a:solidFill>
                  <a:srgbClr val="0070C0"/>
                </a:solidFill>
              </a:rPr>
              <a:t>こんなにたくさん石垣だらけなのはなぜ？</a:t>
            </a:r>
            <a:endParaRPr lang="en-US" altLang="ja-JP" dirty="0">
              <a:solidFill>
                <a:srgbClr val="0070C0"/>
              </a:solidFill>
            </a:endParaRPr>
          </a:p>
          <a:p>
            <a:r>
              <a:rPr lang="ja-JP" altLang="en-US" dirty="0"/>
              <a:t>外の人からの素朴な疑問に答えられますか？</a:t>
            </a:r>
            <a:endParaRPr lang="en-US" altLang="ja-JP" dirty="0"/>
          </a:p>
          <a:p>
            <a:pPr>
              <a:lnSpc>
                <a:spcPct val="40000"/>
              </a:lnSpc>
            </a:pPr>
            <a:endParaRPr lang="en-US" altLang="ja-JP" dirty="0"/>
          </a:p>
          <a:p>
            <a:r>
              <a:rPr lang="ja-JP" altLang="en-US" sz="2400" b="1" dirty="0">
                <a:solidFill>
                  <a:srgbClr val="C00000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これ絶対おいしいからどうしても食べて！</a:t>
            </a:r>
            <a:endParaRPr lang="en-US" altLang="ja-JP" sz="2400" b="1" dirty="0">
              <a:solidFill>
                <a:srgbClr val="C00000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ja-JP" altLang="en-US" sz="2400" b="1" dirty="0">
                <a:solidFill>
                  <a:srgbClr val="C00000"/>
                </a:solidFill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</a:rPr>
              <a:t>ここは絶対見てほしい！</a:t>
            </a:r>
            <a:endParaRPr lang="en-US" altLang="ja-JP" sz="2400" b="1" dirty="0">
              <a:solidFill>
                <a:srgbClr val="C00000"/>
              </a:solidFill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ja-JP" altLang="en-US" dirty="0"/>
              <a:t>というものはありますか？</a:t>
            </a:r>
            <a:endParaRPr lang="en-US" altLang="ja-JP" dirty="0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南島原の方にお伺いします</a:t>
            </a:r>
          </a:p>
        </p:txBody>
      </p:sp>
    </p:spTree>
    <p:extLst>
      <p:ext uri="{BB962C8B-B14F-4D97-AF65-F5344CB8AC3E}">
        <p14:creationId xmlns:p14="http://schemas.microsoft.com/office/powerpoint/2010/main" val="3792979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コンテンツ プレースホルダー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ja-JP" altLang="en-US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0000" endA="300" endPos="50000" dist="60007" dir="5400000" sy="-100000" algn="bl" rotWithShape="0"/>
                </a:effectLst>
              </a:rPr>
              <a:t>なんにもなくない 南島原</a:t>
            </a:r>
            <a:endParaRPr lang="en-US" altLang="ja-JP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0000" endA="300" endPos="50000" dist="60007" dir="5400000" sy="-100000" algn="bl" rotWithShape="0"/>
              </a:effectLst>
            </a:endParaRPr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今日からは！</a:t>
            </a:r>
          </a:p>
        </p:txBody>
      </p:sp>
    </p:spTree>
    <p:extLst>
      <p:ext uri="{BB962C8B-B14F-4D97-AF65-F5344CB8AC3E}">
        <p14:creationId xmlns:p14="http://schemas.microsoft.com/office/powerpoint/2010/main" val="26945961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わかりやすい例としての酒蔵</a:t>
            </a:r>
          </a:p>
        </p:txBody>
      </p:sp>
      <p:pic>
        <p:nvPicPr>
          <p:cNvPr id="6" name="コンテンツ プレースホルダー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96963" y="1600796"/>
            <a:ext cx="4938712" cy="3704034"/>
          </a:xfrm>
        </p:spPr>
      </p:pic>
      <p:pic>
        <p:nvPicPr>
          <p:cNvPr id="7" name="コンテンツ プレースホルダー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8238" y="1601391"/>
            <a:ext cx="4937125" cy="3702843"/>
          </a:xfrm>
        </p:spPr>
      </p:pic>
      <p:sp>
        <p:nvSpPr>
          <p:cNvPr id="8" name="角丸四角形吹き出し 7"/>
          <p:cNvSpPr/>
          <p:nvPr/>
        </p:nvSpPr>
        <p:spPr>
          <a:xfrm>
            <a:off x="3152503" y="1071154"/>
            <a:ext cx="1942011" cy="1114697"/>
          </a:xfrm>
          <a:prstGeom prst="wedgeRoundRectCallout">
            <a:avLst>
              <a:gd name="adj1" fmla="val -36080"/>
              <a:gd name="adj2" fmla="val 108594"/>
              <a:gd name="adj3" fmla="val 16667"/>
            </a:avLst>
          </a:prstGeom>
          <a:solidFill>
            <a:schemeClr val="accent3">
              <a:alpha val="5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レンガの煙突</a:t>
            </a:r>
          </a:p>
        </p:txBody>
      </p:sp>
      <p:sp>
        <p:nvSpPr>
          <p:cNvPr id="9" name="角丸四角形吹き出し 8"/>
          <p:cNvSpPr/>
          <p:nvPr/>
        </p:nvSpPr>
        <p:spPr>
          <a:xfrm>
            <a:off x="6375916" y="5092659"/>
            <a:ext cx="1942011" cy="1114697"/>
          </a:xfrm>
          <a:prstGeom prst="wedgeRoundRectCallout">
            <a:avLst>
              <a:gd name="adj1" fmla="val 50915"/>
              <a:gd name="adj2" fmla="val -104687"/>
              <a:gd name="adj3" fmla="val 16667"/>
            </a:avLst>
          </a:prstGeom>
          <a:solidFill>
            <a:schemeClr val="accent3">
              <a:alpha val="5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趣のある石垣</a:t>
            </a:r>
          </a:p>
        </p:txBody>
      </p:sp>
      <p:sp>
        <p:nvSpPr>
          <p:cNvPr id="10" name="角丸四角形吹き出し 9"/>
          <p:cNvSpPr/>
          <p:nvPr/>
        </p:nvSpPr>
        <p:spPr>
          <a:xfrm>
            <a:off x="9395915" y="1088299"/>
            <a:ext cx="1942011" cy="1114697"/>
          </a:xfrm>
          <a:prstGeom prst="wedgeRoundRectCallout">
            <a:avLst>
              <a:gd name="adj1" fmla="val -55812"/>
              <a:gd name="adj2" fmla="val 89063"/>
              <a:gd name="adj3" fmla="val 16667"/>
            </a:avLst>
          </a:prstGeom>
          <a:solidFill>
            <a:schemeClr val="accent3">
              <a:alpha val="5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THA</a:t>
            </a:r>
            <a:r>
              <a:rPr kumimoji="1" lang="ja-JP" altLang="en-US" dirty="0"/>
              <a:t>・古民家</a:t>
            </a:r>
          </a:p>
        </p:txBody>
      </p:sp>
      <p:sp>
        <p:nvSpPr>
          <p:cNvPr id="11" name="角丸四角形吹き出し 10"/>
          <p:cNvSpPr/>
          <p:nvPr/>
        </p:nvSpPr>
        <p:spPr>
          <a:xfrm>
            <a:off x="553946" y="4815567"/>
            <a:ext cx="1942011" cy="1114697"/>
          </a:xfrm>
          <a:prstGeom prst="wedgeRoundRectCallout">
            <a:avLst>
              <a:gd name="adj1" fmla="val 98449"/>
              <a:gd name="adj2" fmla="val -92187"/>
              <a:gd name="adj3" fmla="val 16667"/>
            </a:avLst>
          </a:prstGeom>
          <a:solidFill>
            <a:schemeClr val="accent3">
              <a:alpha val="5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石垣と庭園</a:t>
            </a:r>
          </a:p>
        </p:txBody>
      </p:sp>
    </p:spTree>
    <p:extLst>
      <p:ext uri="{BB962C8B-B14F-4D97-AF65-F5344CB8AC3E}">
        <p14:creationId xmlns:p14="http://schemas.microsoft.com/office/powerpoint/2010/main" val="2565759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わかりやすい例としての酒蔵</a:t>
            </a:r>
            <a:endParaRPr kumimoji="1" lang="ja-JP" altLang="en-US" dirty="0"/>
          </a:p>
        </p:txBody>
      </p:sp>
      <p:pic>
        <p:nvPicPr>
          <p:cNvPr id="7" name="コンテンツ プレースホルダー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96963" y="1600796"/>
            <a:ext cx="4938712" cy="3704034"/>
          </a:xfrm>
        </p:spPr>
      </p:pic>
      <p:pic>
        <p:nvPicPr>
          <p:cNvPr id="6" name="コンテンツ プレースホルダー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8238" y="1601391"/>
            <a:ext cx="4937125" cy="3702843"/>
          </a:xfrm>
        </p:spPr>
      </p:pic>
      <p:sp>
        <p:nvSpPr>
          <p:cNvPr id="8" name="角丸四角形吹き出し 7"/>
          <p:cNvSpPr/>
          <p:nvPr/>
        </p:nvSpPr>
        <p:spPr>
          <a:xfrm>
            <a:off x="296091" y="4642384"/>
            <a:ext cx="1942011" cy="1114697"/>
          </a:xfrm>
          <a:prstGeom prst="wedgeRoundRectCallout">
            <a:avLst>
              <a:gd name="adj1" fmla="val 104280"/>
              <a:gd name="adj2" fmla="val -66406"/>
              <a:gd name="adj3" fmla="val 16667"/>
            </a:avLst>
          </a:prstGeom>
          <a:solidFill>
            <a:schemeClr val="accent5">
              <a:alpha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中庭の作業場所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道具</a:t>
            </a:r>
            <a:endParaRPr kumimoji="1" lang="en-US" altLang="ja-JP" dirty="0"/>
          </a:p>
        </p:txBody>
      </p:sp>
      <p:sp>
        <p:nvSpPr>
          <p:cNvPr id="9" name="角丸四角形吹き出し 8"/>
          <p:cNvSpPr/>
          <p:nvPr/>
        </p:nvSpPr>
        <p:spPr>
          <a:xfrm>
            <a:off x="4571681" y="5081537"/>
            <a:ext cx="1942011" cy="1114697"/>
          </a:xfrm>
          <a:prstGeom prst="wedgeRoundRectCallout">
            <a:avLst>
              <a:gd name="adj1" fmla="val 85445"/>
              <a:gd name="adj2" fmla="val -68749"/>
              <a:gd name="adj3" fmla="val 16667"/>
            </a:avLst>
          </a:prstGeom>
          <a:solidFill>
            <a:schemeClr val="accent5">
              <a:alpha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縁側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作りこまれた庭</a:t>
            </a:r>
          </a:p>
        </p:txBody>
      </p:sp>
      <p:sp>
        <p:nvSpPr>
          <p:cNvPr id="10" name="角丸四角形吹き出し 9"/>
          <p:cNvSpPr/>
          <p:nvPr/>
        </p:nvSpPr>
        <p:spPr>
          <a:xfrm>
            <a:off x="9624423" y="4815568"/>
            <a:ext cx="1942011" cy="1114697"/>
          </a:xfrm>
          <a:prstGeom prst="wedgeRoundRectCallout">
            <a:avLst>
              <a:gd name="adj1" fmla="val -93628"/>
              <a:gd name="adj2" fmla="val -213990"/>
              <a:gd name="adj3" fmla="val 16667"/>
            </a:avLst>
          </a:prstGeom>
          <a:solidFill>
            <a:schemeClr val="accent5">
              <a:alpha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美しい鴨居</a:t>
            </a:r>
            <a:endParaRPr kumimoji="1" lang="en-US" altLang="ja-JP" dirty="0"/>
          </a:p>
          <a:p>
            <a:pPr algn="ctr"/>
            <a:r>
              <a:rPr kumimoji="1" lang="ja-JP" altLang="en-US" dirty="0"/>
              <a:t>圧巻の</a:t>
            </a:r>
            <a:r>
              <a:rPr lang="ja-JP" altLang="en-US" dirty="0"/>
              <a:t>縁桁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06173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わかりやすい例としての酒蔵</a:t>
            </a:r>
            <a:endParaRPr kumimoji="1" lang="ja-JP" altLang="en-US" dirty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96963" y="1600796"/>
            <a:ext cx="4938712" cy="3704034"/>
          </a:xfrm>
        </p:spPr>
      </p:pic>
      <p:pic>
        <p:nvPicPr>
          <p:cNvPr id="6" name="コンテンツ プレースホルダー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 rot="16200000">
            <a:off x="6270625" y="1640681"/>
            <a:ext cx="4832350" cy="3624262"/>
          </a:xfrm>
        </p:spPr>
      </p:pic>
      <p:sp>
        <p:nvSpPr>
          <p:cNvPr id="7" name="角丸四角形吹き出し 6"/>
          <p:cNvSpPr/>
          <p:nvPr/>
        </p:nvSpPr>
        <p:spPr>
          <a:xfrm>
            <a:off x="125957" y="1855641"/>
            <a:ext cx="1942011" cy="1114697"/>
          </a:xfrm>
          <a:prstGeom prst="wedgeRoundRectCallout">
            <a:avLst>
              <a:gd name="adj1" fmla="val 48674"/>
              <a:gd name="adj2" fmla="val 82031"/>
              <a:gd name="adj3" fmla="val 16667"/>
            </a:avLst>
          </a:prstGeom>
          <a:solidFill>
            <a:schemeClr val="accent2">
              <a:alpha val="5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レンガの煙突</a:t>
            </a:r>
          </a:p>
        </p:txBody>
      </p:sp>
      <p:sp>
        <p:nvSpPr>
          <p:cNvPr id="8" name="角丸四角形吹き出し 7"/>
          <p:cNvSpPr/>
          <p:nvPr/>
        </p:nvSpPr>
        <p:spPr>
          <a:xfrm>
            <a:off x="2967390" y="1090671"/>
            <a:ext cx="2276973" cy="1114697"/>
          </a:xfrm>
          <a:prstGeom prst="wedgeRoundRectCallout">
            <a:avLst>
              <a:gd name="adj1" fmla="val -10706"/>
              <a:gd name="adj2" fmla="val 197656"/>
              <a:gd name="adj3" fmla="val 16667"/>
            </a:avLst>
          </a:prstGeom>
          <a:solidFill>
            <a:schemeClr val="accent2">
              <a:alpha val="5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特徴的な屋根の形</a:t>
            </a:r>
          </a:p>
        </p:txBody>
      </p:sp>
      <p:sp>
        <p:nvSpPr>
          <p:cNvPr id="9" name="角丸四角形吹き出し 8"/>
          <p:cNvSpPr/>
          <p:nvPr/>
        </p:nvSpPr>
        <p:spPr>
          <a:xfrm>
            <a:off x="4897190" y="2273455"/>
            <a:ext cx="1485660" cy="1114697"/>
          </a:xfrm>
          <a:prstGeom prst="wedgeRoundRectCallout">
            <a:avLst>
              <a:gd name="adj1" fmla="val 108989"/>
              <a:gd name="adj2" fmla="val -25000"/>
              <a:gd name="adj3" fmla="val 16667"/>
            </a:avLst>
          </a:prstGeom>
          <a:solidFill>
            <a:schemeClr val="accent2">
              <a:alpha val="5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漆喰壁</a:t>
            </a:r>
          </a:p>
        </p:txBody>
      </p:sp>
      <p:sp>
        <p:nvSpPr>
          <p:cNvPr id="10" name="角丸四角形吹き出し 9"/>
          <p:cNvSpPr/>
          <p:nvPr/>
        </p:nvSpPr>
        <p:spPr>
          <a:xfrm>
            <a:off x="4453051" y="5107423"/>
            <a:ext cx="2276973" cy="1114697"/>
          </a:xfrm>
          <a:prstGeom prst="wedgeRoundRectCallout">
            <a:avLst>
              <a:gd name="adj1" fmla="val 64257"/>
              <a:gd name="adj2" fmla="val -223437"/>
              <a:gd name="adj3" fmla="val 16667"/>
            </a:avLst>
          </a:prstGeom>
          <a:solidFill>
            <a:schemeClr val="accent2">
              <a:alpha val="5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手すきガラスの窓</a:t>
            </a:r>
          </a:p>
        </p:txBody>
      </p:sp>
      <p:sp>
        <p:nvSpPr>
          <p:cNvPr id="11" name="角丸四角形吹き出し 10"/>
          <p:cNvSpPr/>
          <p:nvPr/>
        </p:nvSpPr>
        <p:spPr>
          <a:xfrm>
            <a:off x="9391763" y="4550074"/>
            <a:ext cx="2276973" cy="1114697"/>
          </a:xfrm>
          <a:prstGeom prst="wedgeRoundRectCallout">
            <a:avLst>
              <a:gd name="adj1" fmla="val -92970"/>
              <a:gd name="adj2" fmla="val 7363"/>
              <a:gd name="adj3" fmla="val 16667"/>
            </a:avLst>
          </a:prstGeom>
          <a:solidFill>
            <a:schemeClr val="accent2">
              <a:alpha val="5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/>
              <a:t>放し飼いの鶏♡</a:t>
            </a:r>
          </a:p>
        </p:txBody>
      </p:sp>
    </p:spTree>
    <p:extLst>
      <p:ext uri="{BB962C8B-B14F-4D97-AF65-F5344CB8AC3E}">
        <p14:creationId xmlns:p14="http://schemas.microsoft.com/office/powerpoint/2010/main" val="1332296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コンテンツ プレースホルダー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9075405"/>
              </p:ext>
            </p:extLst>
          </p:nvPr>
        </p:nvGraphicFramePr>
        <p:xfrm>
          <a:off x="1096962" y="1867187"/>
          <a:ext cx="10058717" cy="4119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394">
                  <a:extLst>
                    <a:ext uri="{9D8B030D-6E8A-4147-A177-3AD203B41FA5}">
                      <a16:colId xmlns:a16="http://schemas.microsoft.com/office/drawing/2014/main" val="4121458496"/>
                    </a:ext>
                  </a:extLst>
                </a:gridCol>
                <a:gridCol w="8150323">
                  <a:extLst>
                    <a:ext uri="{9D8B030D-6E8A-4147-A177-3AD203B41FA5}">
                      <a16:colId xmlns:a16="http://schemas.microsoft.com/office/drawing/2014/main" val="32855854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ポイント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説明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96973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地層・地形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「ジオパーク」と言われずとも、見ればわかる地形の複雑さ。折り重なる小さな谷、切り立った断崖から</a:t>
                      </a:r>
                      <a:r>
                        <a:rPr kumimoji="1" lang="ja-JP" altLang="en-US"/>
                        <a:t>覗く地層。なぜこのような地形になったのか、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816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火山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雲仙は有名な火山というだけでなく、「つい最近できた山」というたぐいまれなる存在。南島原の高台からの眺めは、さえぎる大きな山もなく、まさに奇跡的。</a:t>
                      </a:r>
                      <a:endParaRPr kumimoji="1" lang="en-US" altLang="ja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9052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石垣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とにかくどこをみても石垣が視界にある。新しいコンクリートタイプも混じるが、全体としてかなりの割合で古い石垣が現役で使われている。切り出した石材を積み上げた場所や、補修の跡、バリエーション豊かな石の形から、石垣が長い年月、世代を超えて、いまなお生活に根差していることがわかる。</a:t>
                      </a:r>
                      <a:endParaRPr kumimoji="1" lang="en-US" altLang="ja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1697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古城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近くでみるもよし、遠くで見るもよし。ここを城とした地形的理由と、それゆえの悲劇をまざまざと感じることができる。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6672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廃線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線路の痕跡や、駅の跡が、風景に違和感を与え、見るものを立ち止まらせる。線路はなくとも道路や地形に残る「痕跡」を探す醍醐味。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6101191"/>
                  </a:ext>
                </a:extLst>
              </a:tr>
            </a:tbl>
          </a:graphicData>
        </a:graphic>
      </p:graphicFrame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地元の人は気づきづらいその他のポイント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096962" y="1258515"/>
            <a:ext cx="928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※</a:t>
            </a:r>
            <a:r>
              <a:rPr kumimoji="1" lang="ja-JP" altLang="en-US" dirty="0"/>
              <a:t> あとでゆっくりお読みください</a:t>
            </a:r>
          </a:p>
        </p:txBody>
      </p:sp>
    </p:spTree>
    <p:extLst>
      <p:ext uri="{BB962C8B-B14F-4D97-AF65-F5344CB8AC3E}">
        <p14:creationId xmlns:p14="http://schemas.microsoft.com/office/powerpoint/2010/main" val="1571350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コンテンツ プレースホルダー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5538860"/>
              </p:ext>
            </p:extLst>
          </p:nvPr>
        </p:nvGraphicFramePr>
        <p:xfrm>
          <a:off x="1096962" y="1839473"/>
          <a:ext cx="10058717" cy="3754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8394">
                  <a:extLst>
                    <a:ext uri="{9D8B030D-6E8A-4147-A177-3AD203B41FA5}">
                      <a16:colId xmlns:a16="http://schemas.microsoft.com/office/drawing/2014/main" val="4121458496"/>
                    </a:ext>
                  </a:extLst>
                </a:gridCol>
                <a:gridCol w="8150323">
                  <a:extLst>
                    <a:ext uri="{9D8B030D-6E8A-4147-A177-3AD203B41FA5}">
                      <a16:colId xmlns:a16="http://schemas.microsoft.com/office/drawing/2014/main" val="32855854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ポイント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説明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96973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半島の風景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海の向こうの島、陸が与える複雑な景色。遠浅の浜に打ちあがる異様に大きな岩。どの時間、どの季節も美しく、見ごたえ十分。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0193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かき氷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秩父の阿佐美冷蔵が「古民家＋自家製シロップ＋こだわり氷」の元祖。アートと自然とかき氷の組合せが、ただのかき氷の域を超えた特別な体験をもたらしている。真夏に野外で</a:t>
                      </a:r>
                      <a:r>
                        <a:rPr kumimoji="1" lang="en-US" altLang="ja-JP" dirty="0"/>
                        <a:t>3</a:t>
                      </a:r>
                      <a:r>
                        <a:rPr kumimoji="1" lang="ja-JP" altLang="en-US" dirty="0"/>
                        <a:t>時間以上並ぶほどのブームだが、先人マニアたちは次なる「かき氷の秘境」を求めて、発掘している。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877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ドローン</a:t>
                      </a:r>
                      <a:endParaRPr kumimoji="1" lang="en-US" altLang="ja-JP" dirty="0"/>
                    </a:p>
                    <a:p>
                      <a:r>
                        <a:rPr kumimoji="1" lang="ja-JP" altLang="en-US" dirty="0"/>
                        <a:t>写真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ドローンを飛ばすのに、これだけ適した場所があるだろうか？</a:t>
                      </a:r>
                      <a:endParaRPr kumimoji="1" lang="en-US" altLang="ja-JP" dirty="0"/>
                    </a:p>
                    <a:p>
                      <a:r>
                        <a:rPr kumimoji="1" lang="ja-JP" altLang="en-US" dirty="0"/>
                        <a:t>飛行可能なエリアも多く、ダイナミックな高低差が、空撮映像に得も言われぬ迫力を与えてくれる。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9930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温泉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泉質優先の温泉マニアがいる。九州はどこも個性的なお湯だが、真砂の温泉はもう少し蘊蓄と泉質を打ち出してもいい、もったいなさ。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9376786"/>
                  </a:ext>
                </a:extLst>
              </a:tr>
            </a:tbl>
          </a:graphicData>
        </a:graphic>
      </p:graphicFrame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地元の人は気づきづらいその他のポイント</a:t>
            </a: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096962" y="1230804"/>
            <a:ext cx="9282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※</a:t>
            </a:r>
            <a:r>
              <a:rPr kumimoji="1" lang="ja-JP" altLang="en-US" dirty="0"/>
              <a:t> あとでゆっくりお読みください</a:t>
            </a:r>
          </a:p>
        </p:txBody>
      </p:sp>
    </p:spTree>
    <p:extLst>
      <p:ext uri="{BB962C8B-B14F-4D97-AF65-F5344CB8AC3E}">
        <p14:creationId xmlns:p14="http://schemas.microsoft.com/office/powerpoint/2010/main" val="4092145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どんな場所にも</a:t>
            </a:r>
            <a:r>
              <a:rPr kumimoji="1" lang="ja-JP" altLang="en-US" dirty="0"/>
              <a:t>わざわざ来る人たちがいる</a:t>
            </a:r>
          </a:p>
        </p:txBody>
      </p:sp>
      <p:sp>
        <p:nvSpPr>
          <p:cNvPr id="4" name="楕円 3"/>
          <p:cNvSpPr/>
          <p:nvPr/>
        </p:nvSpPr>
        <p:spPr>
          <a:xfrm>
            <a:off x="1407365" y="1234111"/>
            <a:ext cx="1734307" cy="1514134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sz="3200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軍艦島</a:t>
            </a:r>
          </a:p>
        </p:txBody>
      </p:sp>
      <p:sp>
        <p:nvSpPr>
          <p:cNvPr id="5" name="楕円 4"/>
          <p:cNvSpPr/>
          <p:nvPr/>
        </p:nvSpPr>
        <p:spPr>
          <a:xfrm>
            <a:off x="2214464" y="2777247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坂道学会</a:t>
            </a:r>
          </a:p>
        </p:txBody>
      </p:sp>
      <p:sp>
        <p:nvSpPr>
          <p:cNvPr id="6" name="楕円 5"/>
          <p:cNvSpPr/>
          <p:nvPr/>
        </p:nvSpPr>
        <p:spPr>
          <a:xfrm>
            <a:off x="4226802" y="2939411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団地</a:t>
            </a:r>
          </a:p>
        </p:txBody>
      </p:sp>
      <p:sp>
        <p:nvSpPr>
          <p:cNvPr id="7" name="楕円 6"/>
          <p:cNvSpPr/>
          <p:nvPr/>
        </p:nvSpPr>
        <p:spPr>
          <a:xfrm>
            <a:off x="3075966" y="4403176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給水塔</a:t>
            </a:r>
          </a:p>
        </p:txBody>
      </p:sp>
      <p:sp>
        <p:nvSpPr>
          <p:cNvPr id="8" name="楕円 7"/>
          <p:cNvSpPr/>
          <p:nvPr/>
        </p:nvSpPr>
        <p:spPr>
          <a:xfrm>
            <a:off x="7019770" y="2139181"/>
            <a:ext cx="1771882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マンホール</a:t>
            </a:r>
          </a:p>
        </p:txBody>
      </p:sp>
      <p:sp>
        <p:nvSpPr>
          <p:cNvPr id="9" name="楕円 8"/>
          <p:cNvSpPr/>
          <p:nvPr/>
        </p:nvSpPr>
        <p:spPr>
          <a:xfrm>
            <a:off x="4994414" y="4048292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飛び地</a:t>
            </a:r>
          </a:p>
        </p:txBody>
      </p:sp>
      <p:sp>
        <p:nvSpPr>
          <p:cNvPr id="10" name="楕円 9"/>
          <p:cNvSpPr/>
          <p:nvPr/>
        </p:nvSpPr>
        <p:spPr>
          <a:xfrm>
            <a:off x="8808587" y="1424346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電柱</a:t>
            </a:r>
          </a:p>
        </p:txBody>
      </p:sp>
      <p:sp>
        <p:nvSpPr>
          <p:cNvPr id="11" name="楕円 10"/>
          <p:cNvSpPr/>
          <p:nvPr/>
        </p:nvSpPr>
        <p:spPr>
          <a:xfrm>
            <a:off x="9421528" y="2393337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鉄塔</a:t>
            </a:r>
          </a:p>
        </p:txBody>
      </p:sp>
      <p:sp>
        <p:nvSpPr>
          <p:cNvPr id="12" name="楕円 11"/>
          <p:cNvSpPr/>
          <p:nvPr/>
        </p:nvSpPr>
        <p:spPr>
          <a:xfrm>
            <a:off x="1374397" y="3711318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仏像</a:t>
            </a:r>
          </a:p>
        </p:txBody>
      </p:sp>
      <p:sp>
        <p:nvSpPr>
          <p:cNvPr id="13" name="楕円 12"/>
          <p:cNvSpPr/>
          <p:nvPr/>
        </p:nvSpPr>
        <p:spPr>
          <a:xfrm>
            <a:off x="1609529" y="5143756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神社</a:t>
            </a:r>
          </a:p>
        </p:txBody>
      </p:sp>
      <p:sp>
        <p:nvSpPr>
          <p:cNvPr id="14" name="楕円 13"/>
          <p:cNvSpPr/>
          <p:nvPr/>
        </p:nvSpPr>
        <p:spPr>
          <a:xfrm>
            <a:off x="4310742" y="5271600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古道</a:t>
            </a:r>
          </a:p>
        </p:txBody>
      </p:sp>
      <p:sp>
        <p:nvSpPr>
          <p:cNvPr id="15" name="楕円 14"/>
          <p:cNvSpPr/>
          <p:nvPr/>
        </p:nvSpPr>
        <p:spPr>
          <a:xfrm>
            <a:off x="9394256" y="4616387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扇状地</a:t>
            </a:r>
          </a:p>
        </p:txBody>
      </p:sp>
      <p:sp>
        <p:nvSpPr>
          <p:cNvPr id="16" name="楕円 15"/>
          <p:cNvSpPr/>
          <p:nvPr/>
        </p:nvSpPr>
        <p:spPr>
          <a:xfrm>
            <a:off x="7927819" y="5255410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丘陵</a:t>
            </a:r>
          </a:p>
        </p:txBody>
      </p:sp>
      <p:sp>
        <p:nvSpPr>
          <p:cNvPr id="17" name="楕円 16"/>
          <p:cNvSpPr/>
          <p:nvPr/>
        </p:nvSpPr>
        <p:spPr>
          <a:xfrm>
            <a:off x="3666830" y="1681974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トンネル</a:t>
            </a:r>
          </a:p>
        </p:txBody>
      </p:sp>
      <p:sp>
        <p:nvSpPr>
          <p:cNvPr id="18" name="楕円 17"/>
          <p:cNvSpPr/>
          <p:nvPr/>
        </p:nvSpPr>
        <p:spPr>
          <a:xfrm>
            <a:off x="6485184" y="3243389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境界</a:t>
            </a:r>
          </a:p>
        </p:txBody>
      </p:sp>
      <p:sp>
        <p:nvSpPr>
          <p:cNvPr id="19" name="楕円 18"/>
          <p:cNvSpPr/>
          <p:nvPr/>
        </p:nvSpPr>
        <p:spPr>
          <a:xfrm>
            <a:off x="6080979" y="5043789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古地図</a:t>
            </a:r>
          </a:p>
        </p:txBody>
      </p:sp>
      <p:sp>
        <p:nvSpPr>
          <p:cNvPr id="20" name="楕円 19"/>
          <p:cNvSpPr/>
          <p:nvPr/>
        </p:nvSpPr>
        <p:spPr>
          <a:xfrm>
            <a:off x="5405574" y="1276064"/>
            <a:ext cx="1614196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ダム</a:t>
            </a:r>
          </a:p>
        </p:txBody>
      </p:sp>
      <p:sp>
        <p:nvSpPr>
          <p:cNvPr id="21" name="楕円 20"/>
          <p:cNvSpPr/>
          <p:nvPr/>
        </p:nvSpPr>
        <p:spPr>
          <a:xfrm>
            <a:off x="7989693" y="3836617"/>
            <a:ext cx="1961653" cy="905069"/>
          </a:xfrm>
          <a:prstGeom prst="ellipse">
            <a:avLst/>
          </a:prstGeom>
          <a:ln/>
          <a:effectLst>
            <a:innerShdw blurRad="114300">
              <a:prstClr val="black"/>
            </a:inn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  <a:latin typeface="HG創英角ﾎﾟｯﾌﾟ体" panose="040B0A09000000000000" pitchFamily="49" charset="-128"/>
                <a:ea typeface="HG創英角ﾎﾟｯﾌﾟ体" panose="040B0A09000000000000" pitchFamily="49" charset="-128"/>
              </a:rPr>
              <a:t>エレベーター</a:t>
            </a:r>
          </a:p>
        </p:txBody>
      </p:sp>
    </p:spTree>
    <p:extLst>
      <p:ext uri="{BB962C8B-B14F-4D97-AF65-F5344CB8AC3E}">
        <p14:creationId xmlns:p14="http://schemas.microsoft.com/office/powerpoint/2010/main" val="3794619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マニア趣味のためにどんな僻地でも行く人は</a:t>
            </a:r>
            <a:r>
              <a:rPr kumimoji="1" lang="ja-JP" altLang="en-US" dirty="0"/>
              <a:t>、ガイドブック的な旅行はしない。</a:t>
            </a:r>
            <a:endParaRPr kumimoji="1" lang="en-US" altLang="ja-JP" dirty="0"/>
          </a:p>
          <a:p>
            <a:r>
              <a:rPr lang="ja-JP" altLang="en-US" dirty="0"/>
              <a:t>あらゆる情報が簡単に手に入り、かつ誰でも発信者、表現者としての活動が当たり前の現代において、「あまり知られていないが、実はいいもの」を、「自分が見つけて発信者になれる」ことは、特別な体験となりうる。</a:t>
            </a:r>
            <a:endParaRPr lang="en-US" altLang="ja-JP" dirty="0"/>
          </a:p>
          <a:p>
            <a:r>
              <a:rPr lang="ja-JP" altLang="en-US" dirty="0"/>
              <a:t>日常を離れた場所での、思いがけない人との出会い。</a:t>
            </a:r>
            <a:r>
              <a:rPr kumimoji="1" lang="ja-JP" altLang="en-US" dirty="0"/>
              <a:t>温かなもてなしや、なにげない親切をうけた</a:t>
            </a:r>
            <a:r>
              <a:rPr lang="ja-JP" altLang="en-US" dirty="0"/>
              <a:t>嬉しさ、ちょっとした心の交流を得ること。そんな体験から、</a:t>
            </a:r>
            <a:r>
              <a:rPr kumimoji="1" lang="ja-JP" altLang="en-US" dirty="0"/>
              <a:t>その土地に「ほのかな温かさを持った縁」を感じ、「いい場所だった、来てよかった」と思えたら、それは特別な旅となる。</a:t>
            </a:r>
            <a:endParaRPr lang="en-US" altLang="ja-JP" dirty="0"/>
          </a:p>
          <a:p>
            <a:r>
              <a:rPr lang="ja-JP" altLang="en-US" dirty="0"/>
              <a:t>例えば、農家の民泊。お父さんについて行った畑で、自分で枝からもいだトマト。収穫したばかりの野菜を使った、お母さんの手作り料理、一緒に飲んだお酒。</a:t>
            </a:r>
            <a:endParaRPr lang="en-US" altLang="ja-JP" dirty="0"/>
          </a:p>
          <a:p>
            <a:r>
              <a:rPr kumimoji="1" lang="ja-JP" altLang="en-US" dirty="0"/>
              <a:t>お中元は素麺にしよう。衣替えしたからクリーニングを出</a:t>
            </a:r>
            <a:r>
              <a:rPr lang="ja-JP" altLang="en-US" dirty="0"/>
              <a:t>さなくちゃ</a:t>
            </a:r>
            <a:r>
              <a:rPr kumimoji="1" lang="ja-JP" altLang="en-US" dirty="0"/>
              <a:t>。そろそろあっちはトマトの季節だな。</a:t>
            </a:r>
            <a:endParaRPr lang="en-US" altLang="ja-JP" dirty="0"/>
          </a:p>
          <a:p>
            <a:r>
              <a:rPr kumimoji="1" lang="ja-JP" altLang="en-US" dirty="0"/>
              <a:t>「さて、南島原に電話しよう」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思わぬ出会いが縁を生む。特別な場所になる。</a:t>
            </a:r>
          </a:p>
        </p:txBody>
      </p:sp>
    </p:spTree>
    <p:extLst>
      <p:ext uri="{BB962C8B-B14F-4D97-AF65-F5344CB8AC3E}">
        <p14:creationId xmlns:p14="http://schemas.microsoft.com/office/powerpoint/2010/main" val="1409444739"/>
      </p:ext>
    </p:extLst>
  </p:cSld>
  <p:clrMapOvr>
    <a:masterClrMapping/>
  </p:clrMapOvr>
</p:sld>
</file>

<file path=ppt/theme/theme1.xml><?xml version="1.0" encoding="utf-8"?>
<a:theme xmlns:a="http://schemas.openxmlformats.org/drawingml/2006/main" name="レトロスペクト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967</TotalTime>
  <Words>1526</Words>
  <Application>Microsoft Office PowerPoint</Application>
  <PresentationFormat>ワイド画面</PresentationFormat>
  <Paragraphs>142</Paragraphs>
  <Slides>24</Slides>
  <Notes>4</Notes>
  <HiddenSlides>3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24</vt:i4>
      </vt:variant>
    </vt:vector>
  </HeadingPairs>
  <TitlesOfParts>
    <vt:vector size="30" baseType="lpstr">
      <vt:lpstr>HG創英角ﾎﾟｯﾌﾟ体</vt:lpstr>
      <vt:lpstr>ＭＳ Ｐゴシック</vt:lpstr>
      <vt:lpstr>游ゴシック</vt:lpstr>
      <vt:lpstr>Calibri</vt:lpstr>
      <vt:lpstr>Calibri Light</vt:lpstr>
      <vt:lpstr>レトロスペクト</vt:lpstr>
      <vt:lpstr>今日からあなたも 棚田ファン♡</vt:lpstr>
      <vt:lpstr>南島原にはホントになんにもないのか問題</vt:lpstr>
      <vt:lpstr>わかりやすい例としての酒蔵</vt:lpstr>
      <vt:lpstr>わかりやすい例としての酒蔵</vt:lpstr>
      <vt:lpstr>わかりやすい例としての酒蔵</vt:lpstr>
      <vt:lpstr>地元の人は気づきづらいその他のポイント</vt:lpstr>
      <vt:lpstr>地元の人は気づきづらいその他のポイント</vt:lpstr>
      <vt:lpstr>どんな場所にもわざわざ来る人たちがいる</vt:lpstr>
      <vt:lpstr>思わぬ出会いが縁を生む。特別な場所になる。</vt:lpstr>
      <vt:lpstr>まず、棚田でいくワケ</vt:lpstr>
      <vt:lpstr>これが棚田だ！</vt:lpstr>
      <vt:lpstr>しかも石垣！</vt:lpstr>
      <vt:lpstr>オトナもはしゃぐ！（特に左から三番目）</vt:lpstr>
      <vt:lpstr>この圧巻！</vt:lpstr>
      <vt:lpstr>そして癒し・・・</vt:lpstr>
      <vt:lpstr>さらに棚田では</vt:lpstr>
      <vt:lpstr>棚田について聞いてきた</vt:lpstr>
      <vt:lpstr>棚田ファンクラブを作ろう</vt:lpstr>
      <vt:lpstr>どんな人が棚田ファンになるか</vt:lpstr>
      <vt:lpstr>棚田ファンのハピネスは？</vt:lpstr>
      <vt:lpstr>南島原のハピネスは？</vt:lpstr>
      <vt:lpstr>棚田ファンクラブからの横展開</vt:lpstr>
      <vt:lpstr>南島原の方にお伺いします</vt:lpstr>
      <vt:lpstr>今日からは！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これであなたも 棚田ファン♡</dc:title>
  <dc:creator>Miho Sugasawara</dc:creator>
  <cp:lastModifiedBy>Miho Sugasawara</cp:lastModifiedBy>
  <cp:revision>98</cp:revision>
  <dcterms:created xsi:type="dcterms:W3CDTF">2016-11-26T02:42:20Z</dcterms:created>
  <dcterms:modified xsi:type="dcterms:W3CDTF">2016-11-27T04:10:16Z</dcterms:modified>
</cp:coreProperties>
</file>

<file path=docProps/thumbnail.jpeg>
</file>